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4"/>
  </p:sldMasterIdLst>
  <p:notesMasterIdLst>
    <p:notesMasterId r:id="rId20"/>
  </p:notesMasterIdLst>
  <p:sldIdLst>
    <p:sldId id="257" r:id="rId5"/>
    <p:sldId id="268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7" autoAdjust="0"/>
    <p:restoredTop sz="94619" autoAdjust="0"/>
  </p:normalViewPr>
  <p:slideViewPr>
    <p:cSldViewPr snapToGrid="0">
      <p:cViewPr varScale="1">
        <p:scale>
          <a:sx n="63" d="100"/>
          <a:sy n="63" d="100"/>
        </p:scale>
        <p:origin x="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B7191E-B380-473F-9673-37382E673A3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82FB8609-650A-4D89-9BA5-CBEEFBF52290}">
      <dgm:prSet phldrT="[Text]"/>
      <dgm:spPr/>
      <dgm:t>
        <a:bodyPr/>
        <a:lstStyle/>
        <a:p>
          <a:r>
            <a:rPr lang="id-ID" dirty="0"/>
            <a:t>Dalam situasi yang baru pada umumnya tindakan subyek menunjukkan respons yang banyak/ reaksi yang bermacam-macam.</a:t>
          </a:r>
        </a:p>
      </dgm:t>
    </dgm:pt>
    <dgm:pt modelId="{8CA221F6-F5B3-4428-A459-C9CC0421196F}" type="parTrans" cxnId="{5D066B73-26A2-4D7C-B176-1ECA55FF335E}">
      <dgm:prSet/>
      <dgm:spPr/>
      <dgm:t>
        <a:bodyPr/>
        <a:lstStyle/>
        <a:p>
          <a:endParaRPr lang="id-ID"/>
        </a:p>
      </dgm:t>
    </dgm:pt>
    <dgm:pt modelId="{28539CB2-F6DD-4F5D-8513-F15FB2890F30}" type="sibTrans" cxnId="{5D066B73-26A2-4D7C-B176-1ECA55FF335E}">
      <dgm:prSet/>
      <dgm:spPr/>
      <dgm:t>
        <a:bodyPr/>
        <a:lstStyle/>
        <a:p>
          <a:endParaRPr lang="id-ID"/>
        </a:p>
      </dgm:t>
    </dgm:pt>
    <dgm:pt modelId="{C5E4EA22-BFDB-40B5-913E-E0C8941F5FE0}">
      <dgm:prSet phldrT="[Text]"/>
      <dgm:spPr/>
      <dgm:t>
        <a:bodyPr/>
        <a:lstStyle/>
        <a:p>
          <a:r>
            <a:rPr lang="id-ID" dirty="0"/>
            <a:t>Law of Attitude</a:t>
          </a:r>
        </a:p>
      </dgm:t>
    </dgm:pt>
    <dgm:pt modelId="{365443D0-2055-4A72-B935-2B6119EAA2F1}" type="parTrans" cxnId="{EAA8BC9B-3DFE-4AB4-9796-5E2C1F5D3E97}">
      <dgm:prSet/>
      <dgm:spPr/>
      <dgm:t>
        <a:bodyPr/>
        <a:lstStyle/>
        <a:p>
          <a:endParaRPr lang="id-ID"/>
        </a:p>
      </dgm:t>
    </dgm:pt>
    <dgm:pt modelId="{664558DC-698A-48DE-95D9-651ED97CA0CB}" type="sibTrans" cxnId="{EAA8BC9B-3DFE-4AB4-9796-5E2C1F5D3E97}">
      <dgm:prSet/>
      <dgm:spPr/>
      <dgm:t>
        <a:bodyPr/>
        <a:lstStyle/>
        <a:p>
          <a:endParaRPr lang="id-ID"/>
        </a:p>
      </dgm:t>
    </dgm:pt>
    <dgm:pt modelId="{B6E1A568-B5CB-4507-A514-079C5F672C0F}">
      <dgm:prSet phldrT="[Text]"/>
      <dgm:spPr/>
      <dgm:t>
        <a:bodyPr/>
        <a:lstStyle/>
        <a:p>
          <a:r>
            <a:rPr lang="id-ID" dirty="0"/>
            <a:t>Organisme akan melakukan aksi dalam satu situasi yang diberikan, sesuai dengan dan sikapnya untuk membuat respon tertentu/</a:t>
          </a:r>
        </a:p>
      </dgm:t>
    </dgm:pt>
    <dgm:pt modelId="{3DD4A532-AB3A-4486-9D7E-F43628B285BC}" type="parTrans" cxnId="{D8F80589-827F-4CF1-A200-A0CCDEE24F07}">
      <dgm:prSet/>
      <dgm:spPr/>
      <dgm:t>
        <a:bodyPr/>
        <a:lstStyle/>
        <a:p>
          <a:endParaRPr lang="id-ID"/>
        </a:p>
      </dgm:t>
    </dgm:pt>
    <dgm:pt modelId="{359FAA70-A028-44BC-B102-1C166C5A4630}" type="sibTrans" cxnId="{D8F80589-827F-4CF1-A200-A0CCDEE24F07}">
      <dgm:prSet/>
      <dgm:spPr/>
      <dgm:t>
        <a:bodyPr/>
        <a:lstStyle/>
        <a:p>
          <a:endParaRPr lang="id-ID"/>
        </a:p>
      </dgm:t>
    </dgm:pt>
    <dgm:pt modelId="{DB887092-3CF5-49DA-A903-070587A388D4}">
      <dgm:prSet phldrT="[Text]"/>
      <dgm:spPr/>
      <dgm:t>
        <a:bodyPr/>
        <a:lstStyle/>
        <a:p>
          <a:r>
            <a:rPr lang="id-ID" dirty="0"/>
            <a:t>Law of Multiple Respons</a:t>
          </a:r>
        </a:p>
      </dgm:t>
    </dgm:pt>
    <dgm:pt modelId="{79E18AF0-3B35-4DA8-9AED-5033CDA09ADD}" type="sibTrans" cxnId="{084FC48D-26CE-4F7F-8FCC-E26B1EB1A0B3}">
      <dgm:prSet/>
      <dgm:spPr/>
      <dgm:t>
        <a:bodyPr/>
        <a:lstStyle/>
        <a:p>
          <a:endParaRPr lang="id-ID"/>
        </a:p>
      </dgm:t>
    </dgm:pt>
    <dgm:pt modelId="{660F3166-5857-4783-BEBC-3D243D060AEE}" type="parTrans" cxnId="{084FC48D-26CE-4F7F-8FCC-E26B1EB1A0B3}">
      <dgm:prSet/>
      <dgm:spPr/>
      <dgm:t>
        <a:bodyPr/>
        <a:lstStyle/>
        <a:p>
          <a:endParaRPr lang="id-ID"/>
        </a:p>
      </dgm:t>
    </dgm:pt>
    <dgm:pt modelId="{D40E3AEE-111C-4D87-88EF-AAFEFC2FF68F}" type="pres">
      <dgm:prSet presAssocID="{51B7191E-B380-473F-9673-37382E673A32}" presName="Name0" presStyleCnt="0">
        <dgm:presLayoutVars>
          <dgm:dir/>
          <dgm:animLvl val="lvl"/>
          <dgm:resizeHandles/>
        </dgm:presLayoutVars>
      </dgm:prSet>
      <dgm:spPr/>
    </dgm:pt>
    <dgm:pt modelId="{A7FDB833-7B75-4C6B-B430-939D0878CCD5}" type="pres">
      <dgm:prSet presAssocID="{DB887092-3CF5-49DA-A903-070587A388D4}" presName="linNode" presStyleCnt="0"/>
      <dgm:spPr/>
    </dgm:pt>
    <dgm:pt modelId="{2DFDD374-9553-4225-89A5-4F52FE8D45D4}" type="pres">
      <dgm:prSet presAssocID="{DB887092-3CF5-49DA-A903-070587A388D4}" presName="parentShp" presStyleLbl="node1" presStyleIdx="0" presStyleCnt="2">
        <dgm:presLayoutVars>
          <dgm:bulletEnabled val="1"/>
        </dgm:presLayoutVars>
      </dgm:prSet>
      <dgm:spPr/>
    </dgm:pt>
    <dgm:pt modelId="{16822EDB-7C3F-4511-AB22-7259F270034D}" type="pres">
      <dgm:prSet presAssocID="{DB887092-3CF5-49DA-A903-070587A388D4}" presName="childShp" presStyleLbl="bgAccFollowNode1" presStyleIdx="0" presStyleCnt="2">
        <dgm:presLayoutVars>
          <dgm:bulletEnabled val="1"/>
        </dgm:presLayoutVars>
      </dgm:prSet>
      <dgm:spPr/>
    </dgm:pt>
    <dgm:pt modelId="{3862C58B-5596-41D2-BC19-08756BF1A727}" type="pres">
      <dgm:prSet presAssocID="{79E18AF0-3B35-4DA8-9AED-5033CDA09ADD}" presName="spacing" presStyleCnt="0"/>
      <dgm:spPr/>
    </dgm:pt>
    <dgm:pt modelId="{F71FDC5E-BD57-4328-8D30-0D506BFBFDF4}" type="pres">
      <dgm:prSet presAssocID="{C5E4EA22-BFDB-40B5-913E-E0C8941F5FE0}" presName="linNode" presStyleCnt="0"/>
      <dgm:spPr/>
    </dgm:pt>
    <dgm:pt modelId="{3D9B6E1A-B176-438F-A199-E6DB0D9FE203}" type="pres">
      <dgm:prSet presAssocID="{C5E4EA22-BFDB-40B5-913E-E0C8941F5FE0}" presName="parentShp" presStyleLbl="node1" presStyleIdx="1" presStyleCnt="2">
        <dgm:presLayoutVars>
          <dgm:bulletEnabled val="1"/>
        </dgm:presLayoutVars>
      </dgm:prSet>
      <dgm:spPr/>
    </dgm:pt>
    <dgm:pt modelId="{ACE84C41-ED74-424B-AEB0-367E30F10D19}" type="pres">
      <dgm:prSet presAssocID="{C5E4EA22-BFDB-40B5-913E-E0C8941F5FE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753DF23D-CAF2-4CAA-B884-56BA482C2EAA}" type="presOf" srcId="{DB887092-3CF5-49DA-A903-070587A388D4}" destId="{2DFDD374-9553-4225-89A5-4F52FE8D45D4}" srcOrd="0" destOrd="0" presId="urn:microsoft.com/office/officeart/2005/8/layout/vList6"/>
    <dgm:cxn modelId="{ADE60F5E-1A34-436E-90B7-C73AFE8044F2}" type="presOf" srcId="{B6E1A568-B5CB-4507-A514-079C5F672C0F}" destId="{ACE84C41-ED74-424B-AEB0-367E30F10D19}" srcOrd="0" destOrd="0" presId="urn:microsoft.com/office/officeart/2005/8/layout/vList6"/>
    <dgm:cxn modelId="{5D066B73-26A2-4D7C-B176-1ECA55FF335E}" srcId="{DB887092-3CF5-49DA-A903-070587A388D4}" destId="{82FB8609-650A-4D89-9BA5-CBEEFBF52290}" srcOrd="0" destOrd="0" parTransId="{8CA221F6-F5B3-4428-A459-C9CC0421196F}" sibTransId="{28539CB2-F6DD-4F5D-8513-F15FB2890F30}"/>
    <dgm:cxn modelId="{D8F80589-827F-4CF1-A200-A0CCDEE24F07}" srcId="{C5E4EA22-BFDB-40B5-913E-E0C8941F5FE0}" destId="{B6E1A568-B5CB-4507-A514-079C5F672C0F}" srcOrd="0" destOrd="0" parTransId="{3DD4A532-AB3A-4486-9D7E-F43628B285BC}" sibTransId="{359FAA70-A028-44BC-B102-1C166C5A4630}"/>
    <dgm:cxn modelId="{084FC48D-26CE-4F7F-8FCC-E26B1EB1A0B3}" srcId="{51B7191E-B380-473F-9673-37382E673A32}" destId="{DB887092-3CF5-49DA-A903-070587A388D4}" srcOrd="0" destOrd="0" parTransId="{660F3166-5857-4783-BEBC-3D243D060AEE}" sibTransId="{79E18AF0-3B35-4DA8-9AED-5033CDA09ADD}"/>
    <dgm:cxn modelId="{EAA8BC9B-3DFE-4AB4-9796-5E2C1F5D3E97}" srcId="{51B7191E-B380-473F-9673-37382E673A32}" destId="{C5E4EA22-BFDB-40B5-913E-E0C8941F5FE0}" srcOrd="1" destOrd="0" parTransId="{365443D0-2055-4A72-B935-2B6119EAA2F1}" sibTransId="{664558DC-698A-48DE-95D9-651ED97CA0CB}"/>
    <dgm:cxn modelId="{4F1E009E-E844-40D5-A502-CE9A882D770D}" type="presOf" srcId="{C5E4EA22-BFDB-40B5-913E-E0C8941F5FE0}" destId="{3D9B6E1A-B176-438F-A199-E6DB0D9FE203}" srcOrd="0" destOrd="0" presId="urn:microsoft.com/office/officeart/2005/8/layout/vList6"/>
    <dgm:cxn modelId="{3C047CCB-EF5C-4D90-A11C-50E6CAE45539}" type="presOf" srcId="{82FB8609-650A-4D89-9BA5-CBEEFBF52290}" destId="{16822EDB-7C3F-4511-AB22-7259F270034D}" srcOrd="0" destOrd="0" presId="urn:microsoft.com/office/officeart/2005/8/layout/vList6"/>
    <dgm:cxn modelId="{5F398ADD-D590-47D8-9F41-458E57001E21}" type="presOf" srcId="{51B7191E-B380-473F-9673-37382E673A32}" destId="{D40E3AEE-111C-4D87-88EF-AAFEFC2FF68F}" srcOrd="0" destOrd="0" presId="urn:microsoft.com/office/officeart/2005/8/layout/vList6"/>
    <dgm:cxn modelId="{9A68C746-54F2-42E0-A8FC-0C7162FE9F24}" type="presParOf" srcId="{D40E3AEE-111C-4D87-88EF-AAFEFC2FF68F}" destId="{A7FDB833-7B75-4C6B-B430-939D0878CCD5}" srcOrd="0" destOrd="0" presId="urn:microsoft.com/office/officeart/2005/8/layout/vList6"/>
    <dgm:cxn modelId="{DAD5E3F9-93C4-48BC-812F-7E8678882A8D}" type="presParOf" srcId="{A7FDB833-7B75-4C6B-B430-939D0878CCD5}" destId="{2DFDD374-9553-4225-89A5-4F52FE8D45D4}" srcOrd="0" destOrd="0" presId="urn:microsoft.com/office/officeart/2005/8/layout/vList6"/>
    <dgm:cxn modelId="{AD13F21A-BD56-454B-A9F8-43B66D3A95A2}" type="presParOf" srcId="{A7FDB833-7B75-4C6B-B430-939D0878CCD5}" destId="{16822EDB-7C3F-4511-AB22-7259F270034D}" srcOrd="1" destOrd="0" presId="urn:microsoft.com/office/officeart/2005/8/layout/vList6"/>
    <dgm:cxn modelId="{C7AE8BCB-8AA8-45A2-8C80-28944B2A0A6B}" type="presParOf" srcId="{D40E3AEE-111C-4D87-88EF-AAFEFC2FF68F}" destId="{3862C58B-5596-41D2-BC19-08756BF1A727}" srcOrd="1" destOrd="0" presId="urn:microsoft.com/office/officeart/2005/8/layout/vList6"/>
    <dgm:cxn modelId="{9FEF3CCC-DA4B-44DB-893D-3566E6ECC030}" type="presParOf" srcId="{D40E3AEE-111C-4D87-88EF-AAFEFC2FF68F}" destId="{F71FDC5E-BD57-4328-8D30-0D506BFBFDF4}" srcOrd="2" destOrd="0" presId="urn:microsoft.com/office/officeart/2005/8/layout/vList6"/>
    <dgm:cxn modelId="{7DE456FB-7352-4ADE-BA51-AAE8FCFE628B}" type="presParOf" srcId="{F71FDC5E-BD57-4328-8D30-0D506BFBFDF4}" destId="{3D9B6E1A-B176-438F-A199-E6DB0D9FE203}" srcOrd="0" destOrd="0" presId="urn:microsoft.com/office/officeart/2005/8/layout/vList6"/>
    <dgm:cxn modelId="{E524F73A-57CD-480D-BCD0-313783089781}" type="presParOf" srcId="{F71FDC5E-BD57-4328-8D30-0D506BFBFDF4}" destId="{ACE84C41-ED74-424B-AEB0-367E30F10D1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62CA74-22F7-4012-983A-41318BE27B1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45C7B921-FB86-4BD4-BF68-A4395DE5A6F2}">
      <dgm:prSet phldrT="[Text]"/>
      <dgm:spPr/>
      <dgm:t>
        <a:bodyPr/>
        <a:lstStyle/>
        <a:p>
          <a:r>
            <a:rPr lang="id-ID" dirty="0"/>
            <a:t>Law of Partial Activity</a:t>
          </a:r>
        </a:p>
      </dgm:t>
    </dgm:pt>
    <dgm:pt modelId="{EF3D472C-FC66-400C-B540-8207AAE1B7B7}" type="parTrans" cxnId="{C4FE8794-5023-4FC6-B80C-8FA4D9FE2B04}">
      <dgm:prSet/>
      <dgm:spPr/>
      <dgm:t>
        <a:bodyPr/>
        <a:lstStyle/>
        <a:p>
          <a:endParaRPr lang="id-ID"/>
        </a:p>
      </dgm:t>
    </dgm:pt>
    <dgm:pt modelId="{3925ECEB-E2D0-4559-8DA0-B135B297BBC4}" type="sibTrans" cxnId="{C4FE8794-5023-4FC6-B80C-8FA4D9FE2B04}">
      <dgm:prSet/>
      <dgm:spPr/>
      <dgm:t>
        <a:bodyPr/>
        <a:lstStyle/>
        <a:p>
          <a:endParaRPr lang="id-ID"/>
        </a:p>
      </dgm:t>
    </dgm:pt>
    <dgm:pt modelId="{2EEF4700-4779-447F-9E94-5AC80A551818}">
      <dgm:prSet phldrT="[Text]"/>
      <dgm:spPr/>
      <dgm:t>
        <a:bodyPr/>
        <a:lstStyle/>
        <a:p>
          <a:r>
            <a:rPr lang="id-ID" dirty="0"/>
            <a:t>Organisme dapat bereaksi secara selektif terhadap kemungkinan-kemungkinan yang ada dalam situasi tertentu.</a:t>
          </a:r>
        </a:p>
      </dgm:t>
    </dgm:pt>
    <dgm:pt modelId="{3AF75A1A-1941-495C-A55D-3FA5F74F61B8}" type="parTrans" cxnId="{04DBB5FB-B9E4-4AC2-8F6D-F6756AE05522}">
      <dgm:prSet/>
      <dgm:spPr/>
      <dgm:t>
        <a:bodyPr/>
        <a:lstStyle/>
        <a:p>
          <a:endParaRPr lang="id-ID"/>
        </a:p>
      </dgm:t>
    </dgm:pt>
    <dgm:pt modelId="{DDF1F135-58BB-4434-9DC2-8563772AA031}" type="sibTrans" cxnId="{04DBB5FB-B9E4-4AC2-8F6D-F6756AE05522}">
      <dgm:prSet/>
      <dgm:spPr/>
      <dgm:t>
        <a:bodyPr/>
        <a:lstStyle/>
        <a:p>
          <a:endParaRPr lang="id-ID"/>
        </a:p>
      </dgm:t>
    </dgm:pt>
    <dgm:pt modelId="{0F5307A0-2C52-4E41-9FE2-888DEA6B39C7}">
      <dgm:prSet phldrT="[Text]"/>
      <dgm:spPr/>
      <dgm:t>
        <a:bodyPr/>
        <a:lstStyle/>
        <a:p>
          <a:r>
            <a:rPr lang="id-ID" dirty="0"/>
            <a:t>Law of Response by Analogy</a:t>
          </a:r>
        </a:p>
      </dgm:t>
    </dgm:pt>
    <dgm:pt modelId="{0679993E-2DA0-4933-AB11-4FEC3AB35B24}" type="parTrans" cxnId="{47484585-A3B5-4A87-9AA3-7DB7525D04BE}">
      <dgm:prSet/>
      <dgm:spPr/>
      <dgm:t>
        <a:bodyPr/>
        <a:lstStyle/>
        <a:p>
          <a:endParaRPr lang="id-ID"/>
        </a:p>
      </dgm:t>
    </dgm:pt>
    <dgm:pt modelId="{2D447620-6BE3-4CDC-AA15-D3FF7F145832}" type="sibTrans" cxnId="{47484585-A3B5-4A87-9AA3-7DB7525D04BE}">
      <dgm:prSet/>
      <dgm:spPr/>
      <dgm:t>
        <a:bodyPr/>
        <a:lstStyle/>
        <a:p>
          <a:endParaRPr lang="id-ID"/>
        </a:p>
      </dgm:t>
    </dgm:pt>
    <dgm:pt modelId="{A94D2603-830D-4B3D-9720-F9CE8C2F6EC3}">
      <dgm:prSet phldrT="[Text]"/>
      <dgm:spPr/>
      <dgm:t>
        <a:bodyPr/>
        <a:lstStyle/>
        <a:p>
          <a:r>
            <a:rPr lang="id-ID" dirty="0"/>
            <a:t>Bila organisme berhadapan dengan situasi baru, maka akan bereaksi pada situasi lalu yang pernah dihdapi.</a:t>
          </a:r>
        </a:p>
      </dgm:t>
    </dgm:pt>
    <dgm:pt modelId="{94530EC3-705C-4144-BFBC-9C88FA5F8269}" type="parTrans" cxnId="{072308CF-55DD-4085-B8FA-4CFA5CF9C545}">
      <dgm:prSet/>
      <dgm:spPr/>
      <dgm:t>
        <a:bodyPr/>
        <a:lstStyle/>
        <a:p>
          <a:endParaRPr lang="id-ID"/>
        </a:p>
      </dgm:t>
    </dgm:pt>
    <dgm:pt modelId="{9056BD13-6685-4A3D-9377-C7F3998D398D}" type="sibTrans" cxnId="{072308CF-55DD-4085-B8FA-4CFA5CF9C545}">
      <dgm:prSet/>
      <dgm:spPr/>
      <dgm:t>
        <a:bodyPr/>
        <a:lstStyle/>
        <a:p>
          <a:endParaRPr lang="id-ID"/>
        </a:p>
      </dgm:t>
    </dgm:pt>
    <dgm:pt modelId="{380C179D-C2B4-4471-B7E0-2D311A3D77C3}" type="pres">
      <dgm:prSet presAssocID="{AE62CA74-22F7-4012-983A-41318BE27B17}" presName="Name0" presStyleCnt="0">
        <dgm:presLayoutVars>
          <dgm:dir/>
          <dgm:animLvl val="lvl"/>
          <dgm:resizeHandles/>
        </dgm:presLayoutVars>
      </dgm:prSet>
      <dgm:spPr/>
    </dgm:pt>
    <dgm:pt modelId="{0F9D3894-DC45-4CE7-BFF9-CCBC0F3DAD64}" type="pres">
      <dgm:prSet presAssocID="{45C7B921-FB86-4BD4-BF68-A4395DE5A6F2}" presName="linNode" presStyleCnt="0"/>
      <dgm:spPr/>
    </dgm:pt>
    <dgm:pt modelId="{09CF5721-496C-4FEF-B459-D2A992FEF398}" type="pres">
      <dgm:prSet presAssocID="{45C7B921-FB86-4BD4-BF68-A4395DE5A6F2}" presName="parentShp" presStyleLbl="node1" presStyleIdx="0" presStyleCnt="2">
        <dgm:presLayoutVars>
          <dgm:bulletEnabled val="1"/>
        </dgm:presLayoutVars>
      </dgm:prSet>
      <dgm:spPr/>
    </dgm:pt>
    <dgm:pt modelId="{04F8CDF0-991A-455E-9EBE-8634C30D8629}" type="pres">
      <dgm:prSet presAssocID="{45C7B921-FB86-4BD4-BF68-A4395DE5A6F2}" presName="childShp" presStyleLbl="bgAccFollowNode1" presStyleIdx="0" presStyleCnt="2">
        <dgm:presLayoutVars>
          <dgm:bulletEnabled val="1"/>
        </dgm:presLayoutVars>
      </dgm:prSet>
      <dgm:spPr/>
    </dgm:pt>
    <dgm:pt modelId="{4BE75CF8-547E-42BA-97D3-5FBD8DE82BF5}" type="pres">
      <dgm:prSet presAssocID="{3925ECEB-E2D0-4559-8DA0-B135B297BBC4}" presName="spacing" presStyleCnt="0"/>
      <dgm:spPr/>
    </dgm:pt>
    <dgm:pt modelId="{8C526029-9D12-4D62-BD0E-28A7897ADFCB}" type="pres">
      <dgm:prSet presAssocID="{0F5307A0-2C52-4E41-9FE2-888DEA6B39C7}" presName="linNode" presStyleCnt="0"/>
      <dgm:spPr/>
    </dgm:pt>
    <dgm:pt modelId="{315CA481-2D6C-4840-B1D5-B4CA81760947}" type="pres">
      <dgm:prSet presAssocID="{0F5307A0-2C52-4E41-9FE2-888DEA6B39C7}" presName="parentShp" presStyleLbl="node1" presStyleIdx="1" presStyleCnt="2">
        <dgm:presLayoutVars>
          <dgm:bulletEnabled val="1"/>
        </dgm:presLayoutVars>
      </dgm:prSet>
      <dgm:spPr/>
    </dgm:pt>
    <dgm:pt modelId="{B709307B-B627-437B-A393-0EB551669E35}" type="pres">
      <dgm:prSet presAssocID="{0F5307A0-2C52-4E41-9FE2-888DEA6B39C7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F4BD432D-9A95-428D-9E3A-6288B3EF76CB}" type="presOf" srcId="{A94D2603-830D-4B3D-9720-F9CE8C2F6EC3}" destId="{B709307B-B627-437B-A393-0EB551669E35}" srcOrd="0" destOrd="0" presId="urn:microsoft.com/office/officeart/2005/8/layout/vList6"/>
    <dgm:cxn modelId="{5364E377-13A3-4E92-AA20-21AB965EA897}" type="presOf" srcId="{AE62CA74-22F7-4012-983A-41318BE27B17}" destId="{380C179D-C2B4-4471-B7E0-2D311A3D77C3}" srcOrd="0" destOrd="0" presId="urn:microsoft.com/office/officeart/2005/8/layout/vList6"/>
    <dgm:cxn modelId="{47484585-A3B5-4A87-9AA3-7DB7525D04BE}" srcId="{AE62CA74-22F7-4012-983A-41318BE27B17}" destId="{0F5307A0-2C52-4E41-9FE2-888DEA6B39C7}" srcOrd="1" destOrd="0" parTransId="{0679993E-2DA0-4933-AB11-4FEC3AB35B24}" sibTransId="{2D447620-6BE3-4CDC-AA15-D3FF7F145832}"/>
    <dgm:cxn modelId="{C4FE8794-5023-4FC6-B80C-8FA4D9FE2B04}" srcId="{AE62CA74-22F7-4012-983A-41318BE27B17}" destId="{45C7B921-FB86-4BD4-BF68-A4395DE5A6F2}" srcOrd="0" destOrd="0" parTransId="{EF3D472C-FC66-400C-B540-8207AAE1B7B7}" sibTransId="{3925ECEB-E2D0-4559-8DA0-B135B297BBC4}"/>
    <dgm:cxn modelId="{C15A4299-1758-489C-8DC5-B6A5772719AD}" type="presOf" srcId="{0F5307A0-2C52-4E41-9FE2-888DEA6B39C7}" destId="{315CA481-2D6C-4840-B1D5-B4CA81760947}" srcOrd="0" destOrd="0" presId="urn:microsoft.com/office/officeart/2005/8/layout/vList6"/>
    <dgm:cxn modelId="{072308CF-55DD-4085-B8FA-4CFA5CF9C545}" srcId="{0F5307A0-2C52-4E41-9FE2-888DEA6B39C7}" destId="{A94D2603-830D-4B3D-9720-F9CE8C2F6EC3}" srcOrd="0" destOrd="0" parTransId="{94530EC3-705C-4144-BFBC-9C88FA5F8269}" sibTransId="{9056BD13-6685-4A3D-9377-C7F3998D398D}"/>
    <dgm:cxn modelId="{04CE55E3-98D5-4EE7-8A22-3FF924B1FC7E}" type="presOf" srcId="{45C7B921-FB86-4BD4-BF68-A4395DE5A6F2}" destId="{09CF5721-496C-4FEF-B459-D2A992FEF398}" srcOrd="0" destOrd="0" presId="urn:microsoft.com/office/officeart/2005/8/layout/vList6"/>
    <dgm:cxn modelId="{21BBFCEA-AE97-4737-86D3-1E4449BDA44D}" type="presOf" srcId="{2EEF4700-4779-447F-9E94-5AC80A551818}" destId="{04F8CDF0-991A-455E-9EBE-8634C30D8629}" srcOrd="0" destOrd="0" presId="urn:microsoft.com/office/officeart/2005/8/layout/vList6"/>
    <dgm:cxn modelId="{04DBB5FB-B9E4-4AC2-8F6D-F6756AE05522}" srcId="{45C7B921-FB86-4BD4-BF68-A4395DE5A6F2}" destId="{2EEF4700-4779-447F-9E94-5AC80A551818}" srcOrd="0" destOrd="0" parTransId="{3AF75A1A-1941-495C-A55D-3FA5F74F61B8}" sibTransId="{DDF1F135-58BB-4434-9DC2-8563772AA031}"/>
    <dgm:cxn modelId="{A9FCEED4-13E0-46DF-B809-EED34243F022}" type="presParOf" srcId="{380C179D-C2B4-4471-B7E0-2D311A3D77C3}" destId="{0F9D3894-DC45-4CE7-BFF9-CCBC0F3DAD64}" srcOrd="0" destOrd="0" presId="urn:microsoft.com/office/officeart/2005/8/layout/vList6"/>
    <dgm:cxn modelId="{A432E986-1ADB-4855-93BF-BCEF599FD916}" type="presParOf" srcId="{0F9D3894-DC45-4CE7-BFF9-CCBC0F3DAD64}" destId="{09CF5721-496C-4FEF-B459-D2A992FEF398}" srcOrd="0" destOrd="0" presId="urn:microsoft.com/office/officeart/2005/8/layout/vList6"/>
    <dgm:cxn modelId="{824C31B2-2EF5-4F70-914A-91134EDB118B}" type="presParOf" srcId="{0F9D3894-DC45-4CE7-BFF9-CCBC0F3DAD64}" destId="{04F8CDF0-991A-455E-9EBE-8634C30D8629}" srcOrd="1" destOrd="0" presId="urn:microsoft.com/office/officeart/2005/8/layout/vList6"/>
    <dgm:cxn modelId="{84320835-5562-4C7E-9581-A2C8982E5DF4}" type="presParOf" srcId="{380C179D-C2B4-4471-B7E0-2D311A3D77C3}" destId="{4BE75CF8-547E-42BA-97D3-5FBD8DE82BF5}" srcOrd="1" destOrd="0" presId="urn:microsoft.com/office/officeart/2005/8/layout/vList6"/>
    <dgm:cxn modelId="{EA65D2D0-072D-4DD8-B13E-A7A99A5CBFEF}" type="presParOf" srcId="{380C179D-C2B4-4471-B7E0-2D311A3D77C3}" destId="{8C526029-9D12-4D62-BD0E-28A7897ADFCB}" srcOrd="2" destOrd="0" presId="urn:microsoft.com/office/officeart/2005/8/layout/vList6"/>
    <dgm:cxn modelId="{0D1ED749-77F0-4DD1-8129-5D715C9FB053}" type="presParOf" srcId="{8C526029-9D12-4D62-BD0E-28A7897ADFCB}" destId="{315CA481-2D6C-4840-B1D5-B4CA81760947}" srcOrd="0" destOrd="0" presId="urn:microsoft.com/office/officeart/2005/8/layout/vList6"/>
    <dgm:cxn modelId="{14221263-45DC-4CBA-88A9-AD41D31C02DB}" type="presParOf" srcId="{8C526029-9D12-4D62-BD0E-28A7897ADFCB}" destId="{B709307B-B627-437B-A393-0EB551669E3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1EB25A-1383-4526-8B12-BFB530F662B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07DE621-E9BB-4C13-8A56-7E89DF38BFA3}">
      <dgm:prSet phldrT="[Text]"/>
      <dgm:spPr/>
      <dgm:t>
        <a:bodyPr/>
        <a:lstStyle/>
        <a:p>
          <a:r>
            <a:rPr lang="id-ID" dirty="0"/>
            <a:t>Law of Assosiative Shifting</a:t>
          </a:r>
        </a:p>
      </dgm:t>
    </dgm:pt>
    <dgm:pt modelId="{0276983C-D740-4DEC-A3C3-D1B819E377CD}" type="parTrans" cxnId="{AC29AE05-E29C-482F-B55D-F899280EA250}">
      <dgm:prSet/>
      <dgm:spPr/>
      <dgm:t>
        <a:bodyPr/>
        <a:lstStyle/>
        <a:p>
          <a:endParaRPr lang="id-ID"/>
        </a:p>
      </dgm:t>
    </dgm:pt>
    <dgm:pt modelId="{2CEE990B-56C9-4EB7-BAA6-F3C5793D0480}" type="sibTrans" cxnId="{AC29AE05-E29C-482F-B55D-F899280EA250}">
      <dgm:prSet/>
      <dgm:spPr/>
      <dgm:t>
        <a:bodyPr/>
        <a:lstStyle/>
        <a:p>
          <a:endParaRPr lang="id-ID"/>
        </a:p>
      </dgm:t>
    </dgm:pt>
    <dgm:pt modelId="{9EDAAAE5-8AFB-4033-96C4-93ABBF2B77F7}">
      <dgm:prSet phldrT="[Text]"/>
      <dgm:spPr/>
      <dgm:t>
        <a:bodyPr/>
        <a:lstStyle/>
        <a:p>
          <a:r>
            <a:rPr lang="id-ID" dirty="0"/>
            <a:t>Suatu respon yang dapat dipelajari dengan cara diasosiasikan dengan suatu situasi yang dihayati</a:t>
          </a:r>
        </a:p>
      </dgm:t>
    </dgm:pt>
    <dgm:pt modelId="{98791C55-C223-4990-B577-77BDF24F7A21}" type="parTrans" cxnId="{C5A98957-A470-4CB7-90FA-35239285EE5A}">
      <dgm:prSet/>
      <dgm:spPr/>
      <dgm:t>
        <a:bodyPr/>
        <a:lstStyle/>
        <a:p>
          <a:endParaRPr lang="id-ID"/>
        </a:p>
      </dgm:t>
    </dgm:pt>
    <dgm:pt modelId="{A72382E5-4658-4EF3-BD12-0B8037DFAA1F}" type="sibTrans" cxnId="{C5A98957-A470-4CB7-90FA-35239285EE5A}">
      <dgm:prSet/>
      <dgm:spPr/>
      <dgm:t>
        <a:bodyPr/>
        <a:lstStyle/>
        <a:p>
          <a:endParaRPr lang="id-ID"/>
        </a:p>
      </dgm:t>
    </dgm:pt>
    <dgm:pt modelId="{60077B3E-DB33-4F94-A632-DB444094FB18}" type="pres">
      <dgm:prSet presAssocID="{6D1EB25A-1383-4526-8B12-BFB530F662BE}" presName="Name0" presStyleCnt="0">
        <dgm:presLayoutVars>
          <dgm:dir/>
          <dgm:animLvl val="lvl"/>
          <dgm:resizeHandles/>
        </dgm:presLayoutVars>
      </dgm:prSet>
      <dgm:spPr/>
    </dgm:pt>
    <dgm:pt modelId="{65D8D40C-1455-41E3-B41D-58766D6B602A}" type="pres">
      <dgm:prSet presAssocID="{D07DE621-E9BB-4C13-8A56-7E89DF38BFA3}" presName="linNode" presStyleCnt="0"/>
      <dgm:spPr/>
    </dgm:pt>
    <dgm:pt modelId="{DB93D092-29D5-4EDE-81F3-AABF74E9BEF5}" type="pres">
      <dgm:prSet presAssocID="{D07DE621-E9BB-4C13-8A56-7E89DF38BFA3}" presName="parentShp" presStyleLbl="node1" presStyleIdx="0" presStyleCnt="1" custScaleX="75734" custScaleY="84376">
        <dgm:presLayoutVars>
          <dgm:bulletEnabled val="1"/>
        </dgm:presLayoutVars>
      </dgm:prSet>
      <dgm:spPr/>
    </dgm:pt>
    <dgm:pt modelId="{8C3683DA-B86C-4BC5-91B3-403D27A20505}" type="pres">
      <dgm:prSet presAssocID="{D07DE621-E9BB-4C13-8A56-7E89DF38BFA3}" presName="childShp" presStyleLbl="bgAccFollowNode1" presStyleIdx="0" presStyleCnt="1" custScaleX="93952" custScaleY="54306">
        <dgm:presLayoutVars>
          <dgm:bulletEnabled val="1"/>
        </dgm:presLayoutVars>
      </dgm:prSet>
      <dgm:spPr/>
    </dgm:pt>
  </dgm:ptLst>
  <dgm:cxnLst>
    <dgm:cxn modelId="{AC29AE05-E29C-482F-B55D-F899280EA250}" srcId="{6D1EB25A-1383-4526-8B12-BFB530F662BE}" destId="{D07DE621-E9BB-4C13-8A56-7E89DF38BFA3}" srcOrd="0" destOrd="0" parTransId="{0276983C-D740-4DEC-A3C3-D1B819E377CD}" sibTransId="{2CEE990B-56C9-4EB7-BAA6-F3C5793D0480}"/>
    <dgm:cxn modelId="{4A72CD2D-0A74-4504-9832-E20B93FA4315}" type="presOf" srcId="{6D1EB25A-1383-4526-8B12-BFB530F662BE}" destId="{60077B3E-DB33-4F94-A632-DB444094FB18}" srcOrd="0" destOrd="0" presId="urn:microsoft.com/office/officeart/2005/8/layout/vList6"/>
    <dgm:cxn modelId="{099C392E-4DDC-4FB4-BC49-C7F3D1AC384E}" type="presOf" srcId="{D07DE621-E9BB-4C13-8A56-7E89DF38BFA3}" destId="{DB93D092-29D5-4EDE-81F3-AABF74E9BEF5}" srcOrd="0" destOrd="0" presId="urn:microsoft.com/office/officeart/2005/8/layout/vList6"/>
    <dgm:cxn modelId="{C5A98957-A470-4CB7-90FA-35239285EE5A}" srcId="{D07DE621-E9BB-4C13-8A56-7E89DF38BFA3}" destId="{9EDAAAE5-8AFB-4033-96C4-93ABBF2B77F7}" srcOrd="0" destOrd="0" parTransId="{98791C55-C223-4990-B577-77BDF24F7A21}" sibTransId="{A72382E5-4658-4EF3-BD12-0B8037DFAA1F}"/>
    <dgm:cxn modelId="{A4A39482-6CF0-4736-B82F-05B49C5DBF8D}" type="presOf" srcId="{9EDAAAE5-8AFB-4033-96C4-93ABBF2B77F7}" destId="{8C3683DA-B86C-4BC5-91B3-403D27A20505}" srcOrd="0" destOrd="0" presId="urn:microsoft.com/office/officeart/2005/8/layout/vList6"/>
    <dgm:cxn modelId="{76D2BC25-8058-48DE-910B-03DAF2F1BE76}" type="presParOf" srcId="{60077B3E-DB33-4F94-A632-DB444094FB18}" destId="{65D8D40C-1455-41E3-B41D-58766D6B602A}" srcOrd="0" destOrd="0" presId="urn:microsoft.com/office/officeart/2005/8/layout/vList6"/>
    <dgm:cxn modelId="{CFC5D5FE-21DC-4830-8FDF-85D1FC6F879F}" type="presParOf" srcId="{65D8D40C-1455-41E3-B41D-58766D6B602A}" destId="{DB93D092-29D5-4EDE-81F3-AABF74E9BEF5}" srcOrd="0" destOrd="0" presId="urn:microsoft.com/office/officeart/2005/8/layout/vList6"/>
    <dgm:cxn modelId="{2BE1026A-9164-4115-94E1-DB8A1F645373}" type="presParOf" srcId="{65D8D40C-1455-41E3-B41D-58766D6B602A}" destId="{8C3683DA-B86C-4BC5-91B3-403D27A2050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E87FFA-9BA7-4D79-810C-5AC8BFA3999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2AD7819A-9259-422C-805E-EC78720496BB}">
      <dgm:prSet phldrT="[Text]"/>
      <dgm:spPr/>
      <dgm:t>
        <a:bodyPr/>
        <a:lstStyle/>
        <a:p>
          <a:r>
            <a:rPr lang="id-ID" dirty="0"/>
            <a:t>Hukum latihan ditinggalkan, mengapa?</a:t>
          </a:r>
        </a:p>
        <a:p>
          <a:r>
            <a:rPr lang="id-ID" dirty="0"/>
            <a:t>Karena pengulangan semata-mata tidak memperkuat hubungan S-R, demikian juga hukum ketidakgunaan tidak melemahkan suatu hubungan S-R.</a:t>
          </a:r>
        </a:p>
      </dgm:t>
    </dgm:pt>
    <dgm:pt modelId="{851803E1-71B8-47E6-9B5B-E47E9E098919}" type="parTrans" cxnId="{2A6A2AB4-3B36-41D5-B189-596474FD2E6D}">
      <dgm:prSet/>
      <dgm:spPr/>
      <dgm:t>
        <a:bodyPr/>
        <a:lstStyle/>
        <a:p>
          <a:endParaRPr lang="id-ID"/>
        </a:p>
      </dgm:t>
    </dgm:pt>
    <dgm:pt modelId="{551A3516-2BF1-4718-A0AB-289D5B542B20}" type="sibTrans" cxnId="{2A6A2AB4-3B36-41D5-B189-596474FD2E6D}">
      <dgm:prSet/>
      <dgm:spPr/>
      <dgm:t>
        <a:bodyPr/>
        <a:lstStyle/>
        <a:p>
          <a:endParaRPr lang="id-ID"/>
        </a:p>
      </dgm:t>
    </dgm:pt>
    <dgm:pt modelId="{9C172369-D924-4E66-8ED2-A9504D79541E}">
      <dgm:prSet phldrT="[Text]" phldr="1"/>
      <dgm:spPr/>
      <dgm:t>
        <a:bodyPr/>
        <a:lstStyle/>
        <a:p>
          <a:endParaRPr lang="id-ID" dirty="0"/>
        </a:p>
      </dgm:t>
    </dgm:pt>
    <dgm:pt modelId="{C3DC7F79-0132-4CE0-81BC-FEDF86672FA3}" type="parTrans" cxnId="{AF5605B7-7F4E-4ED8-B839-2EAADC937469}">
      <dgm:prSet/>
      <dgm:spPr/>
      <dgm:t>
        <a:bodyPr/>
        <a:lstStyle/>
        <a:p>
          <a:endParaRPr lang="id-ID"/>
        </a:p>
      </dgm:t>
    </dgm:pt>
    <dgm:pt modelId="{87B59024-E74D-4537-B305-9AE7D210B6DB}" type="sibTrans" cxnId="{AF5605B7-7F4E-4ED8-B839-2EAADC937469}">
      <dgm:prSet/>
      <dgm:spPr/>
      <dgm:t>
        <a:bodyPr/>
        <a:lstStyle/>
        <a:p>
          <a:endParaRPr lang="id-ID"/>
        </a:p>
      </dgm:t>
    </dgm:pt>
    <dgm:pt modelId="{8BB4DCFD-EDAF-4BD8-8C92-EBBAC7E47B3D}">
      <dgm:prSet phldrT="[Text]"/>
      <dgm:spPr/>
      <dgm:t>
        <a:bodyPr/>
        <a:lstStyle/>
        <a:p>
          <a:r>
            <a:rPr lang="id-ID" dirty="0"/>
            <a:t>Hukum efek direvisi : hadiah mempengaruhi hubungan S-R, sedangkan hukuman tidak mempengaruhi hbungan.</a:t>
          </a:r>
        </a:p>
      </dgm:t>
    </dgm:pt>
    <dgm:pt modelId="{C6419F8D-559B-4823-ACAD-A6B5A5CC4623}" type="parTrans" cxnId="{74197F58-2C83-44C9-9FF9-1E4B013A55CE}">
      <dgm:prSet/>
      <dgm:spPr/>
      <dgm:t>
        <a:bodyPr/>
        <a:lstStyle/>
        <a:p>
          <a:endParaRPr lang="id-ID"/>
        </a:p>
      </dgm:t>
    </dgm:pt>
    <dgm:pt modelId="{72FAAAE9-1A03-46B5-B29E-90659F9FF2E6}" type="sibTrans" cxnId="{74197F58-2C83-44C9-9FF9-1E4B013A55CE}">
      <dgm:prSet/>
      <dgm:spPr/>
      <dgm:t>
        <a:bodyPr/>
        <a:lstStyle/>
        <a:p>
          <a:endParaRPr lang="id-ID"/>
        </a:p>
      </dgm:t>
    </dgm:pt>
    <dgm:pt modelId="{8E0B42A9-6348-4C80-B502-015365B54F1B}">
      <dgm:prSet phldrT="[Text]" phldr="1"/>
      <dgm:spPr/>
      <dgm:t>
        <a:bodyPr/>
        <a:lstStyle/>
        <a:p>
          <a:endParaRPr lang="id-ID"/>
        </a:p>
      </dgm:t>
    </dgm:pt>
    <dgm:pt modelId="{59499F68-8DB8-4AD5-B4E3-3E1258DBE0C3}" type="parTrans" cxnId="{7FBBA081-3BA7-4722-8694-43FCE7A79329}">
      <dgm:prSet/>
      <dgm:spPr/>
      <dgm:t>
        <a:bodyPr/>
        <a:lstStyle/>
        <a:p>
          <a:endParaRPr lang="id-ID"/>
        </a:p>
      </dgm:t>
    </dgm:pt>
    <dgm:pt modelId="{A140891B-4637-43B7-92BD-DD07B8AD3CF7}" type="sibTrans" cxnId="{7FBBA081-3BA7-4722-8694-43FCE7A79329}">
      <dgm:prSet/>
      <dgm:spPr/>
      <dgm:t>
        <a:bodyPr/>
        <a:lstStyle/>
        <a:p>
          <a:endParaRPr lang="id-ID"/>
        </a:p>
      </dgm:t>
    </dgm:pt>
    <dgm:pt modelId="{82696DED-2D72-49DE-84A8-E8E29F4EDED5}" type="pres">
      <dgm:prSet presAssocID="{B3E87FFA-9BA7-4D79-810C-5AC8BFA3999C}" presName="linear" presStyleCnt="0">
        <dgm:presLayoutVars>
          <dgm:animLvl val="lvl"/>
          <dgm:resizeHandles val="exact"/>
        </dgm:presLayoutVars>
      </dgm:prSet>
      <dgm:spPr/>
    </dgm:pt>
    <dgm:pt modelId="{ACE0E22B-187B-4FF9-B0AA-A9545603FE74}" type="pres">
      <dgm:prSet presAssocID="{2AD7819A-9259-422C-805E-EC78720496B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0696160-5FC1-4CFC-813A-293A4EDEFC85}" type="pres">
      <dgm:prSet presAssocID="{2AD7819A-9259-422C-805E-EC78720496BB}" presName="childText" presStyleLbl="revTx" presStyleIdx="0" presStyleCnt="2">
        <dgm:presLayoutVars>
          <dgm:bulletEnabled val="1"/>
        </dgm:presLayoutVars>
      </dgm:prSet>
      <dgm:spPr/>
    </dgm:pt>
    <dgm:pt modelId="{2EE402C6-D6BA-42E0-A733-9E9D541C359A}" type="pres">
      <dgm:prSet presAssocID="{8BB4DCFD-EDAF-4BD8-8C92-EBBAC7E47B3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2F6CB0A-7074-4262-9437-3153B1079588}" type="pres">
      <dgm:prSet presAssocID="{8BB4DCFD-EDAF-4BD8-8C92-EBBAC7E47B3D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C548665-BCB9-478B-949B-3A680FCA6E02}" type="presOf" srcId="{8E0B42A9-6348-4C80-B502-015365B54F1B}" destId="{52F6CB0A-7074-4262-9437-3153B1079588}" srcOrd="0" destOrd="0" presId="urn:microsoft.com/office/officeart/2005/8/layout/vList2"/>
    <dgm:cxn modelId="{9FF7954B-4072-4ACF-A591-CD9E840287A2}" type="presOf" srcId="{8BB4DCFD-EDAF-4BD8-8C92-EBBAC7E47B3D}" destId="{2EE402C6-D6BA-42E0-A733-9E9D541C359A}" srcOrd="0" destOrd="0" presId="urn:microsoft.com/office/officeart/2005/8/layout/vList2"/>
    <dgm:cxn modelId="{1C309E51-4AA6-4D7E-A71B-7B24AE412F37}" type="presOf" srcId="{2AD7819A-9259-422C-805E-EC78720496BB}" destId="{ACE0E22B-187B-4FF9-B0AA-A9545603FE74}" srcOrd="0" destOrd="0" presId="urn:microsoft.com/office/officeart/2005/8/layout/vList2"/>
    <dgm:cxn modelId="{F2EA6452-0DFC-4863-8D9B-7B1F93301101}" type="presOf" srcId="{B3E87FFA-9BA7-4D79-810C-5AC8BFA3999C}" destId="{82696DED-2D72-49DE-84A8-E8E29F4EDED5}" srcOrd="0" destOrd="0" presId="urn:microsoft.com/office/officeart/2005/8/layout/vList2"/>
    <dgm:cxn modelId="{74197F58-2C83-44C9-9FF9-1E4B013A55CE}" srcId="{B3E87FFA-9BA7-4D79-810C-5AC8BFA3999C}" destId="{8BB4DCFD-EDAF-4BD8-8C92-EBBAC7E47B3D}" srcOrd="1" destOrd="0" parTransId="{C6419F8D-559B-4823-ACAD-A6B5A5CC4623}" sibTransId="{72FAAAE9-1A03-46B5-B29E-90659F9FF2E6}"/>
    <dgm:cxn modelId="{7FBBA081-3BA7-4722-8694-43FCE7A79329}" srcId="{8BB4DCFD-EDAF-4BD8-8C92-EBBAC7E47B3D}" destId="{8E0B42A9-6348-4C80-B502-015365B54F1B}" srcOrd="0" destOrd="0" parTransId="{59499F68-8DB8-4AD5-B4E3-3E1258DBE0C3}" sibTransId="{A140891B-4637-43B7-92BD-DD07B8AD3CF7}"/>
    <dgm:cxn modelId="{2A6A2AB4-3B36-41D5-B189-596474FD2E6D}" srcId="{B3E87FFA-9BA7-4D79-810C-5AC8BFA3999C}" destId="{2AD7819A-9259-422C-805E-EC78720496BB}" srcOrd="0" destOrd="0" parTransId="{851803E1-71B8-47E6-9B5B-E47E9E098919}" sibTransId="{551A3516-2BF1-4718-A0AB-289D5B542B20}"/>
    <dgm:cxn modelId="{AF5605B7-7F4E-4ED8-B839-2EAADC937469}" srcId="{2AD7819A-9259-422C-805E-EC78720496BB}" destId="{9C172369-D924-4E66-8ED2-A9504D79541E}" srcOrd="0" destOrd="0" parTransId="{C3DC7F79-0132-4CE0-81BC-FEDF86672FA3}" sibTransId="{87B59024-E74D-4537-B305-9AE7D210B6DB}"/>
    <dgm:cxn modelId="{87770EBD-6BA8-4A93-A82C-45A7EEAEA62A}" type="presOf" srcId="{9C172369-D924-4E66-8ED2-A9504D79541E}" destId="{90696160-5FC1-4CFC-813A-293A4EDEFC85}" srcOrd="0" destOrd="0" presId="urn:microsoft.com/office/officeart/2005/8/layout/vList2"/>
    <dgm:cxn modelId="{E346DA0E-83EF-4744-9EF1-BEB30CC0B224}" type="presParOf" srcId="{82696DED-2D72-49DE-84A8-E8E29F4EDED5}" destId="{ACE0E22B-187B-4FF9-B0AA-A9545603FE74}" srcOrd="0" destOrd="0" presId="urn:microsoft.com/office/officeart/2005/8/layout/vList2"/>
    <dgm:cxn modelId="{2EA17119-06AF-41DE-8DD4-9B82A4656C79}" type="presParOf" srcId="{82696DED-2D72-49DE-84A8-E8E29F4EDED5}" destId="{90696160-5FC1-4CFC-813A-293A4EDEFC85}" srcOrd="1" destOrd="0" presId="urn:microsoft.com/office/officeart/2005/8/layout/vList2"/>
    <dgm:cxn modelId="{5F838CCF-8A51-416A-A148-9D52BD08043B}" type="presParOf" srcId="{82696DED-2D72-49DE-84A8-E8E29F4EDED5}" destId="{2EE402C6-D6BA-42E0-A733-9E9D541C359A}" srcOrd="2" destOrd="0" presId="urn:microsoft.com/office/officeart/2005/8/layout/vList2"/>
    <dgm:cxn modelId="{0680131A-F7A1-4ECE-A8BD-72ECA2927E25}" type="presParOf" srcId="{82696DED-2D72-49DE-84A8-E8E29F4EDED5}" destId="{52F6CB0A-7074-4262-9437-3153B107958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22EDB-7C3F-4511-AB22-7259F270034D}">
      <dsp:nvSpPr>
        <dsp:cNvPr id="0" name=""/>
        <dsp:cNvSpPr/>
      </dsp:nvSpPr>
      <dsp:spPr>
        <a:xfrm>
          <a:off x="2719704" y="420"/>
          <a:ext cx="4079557" cy="16400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Dalam situasi yang baru pada umumnya tindakan subyek menunjukkan respons yang banyak/ reaksi yang bermacam-macam.</a:t>
          </a:r>
        </a:p>
      </dsp:txBody>
      <dsp:txXfrm>
        <a:off x="2719704" y="205422"/>
        <a:ext cx="3464551" cy="1230012"/>
      </dsp:txXfrm>
    </dsp:sp>
    <dsp:sp modelId="{2DFDD374-9553-4225-89A5-4F52FE8D45D4}">
      <dsp:nvSpPr>
        <dsp:cNvPr id="0" name=""/>
        <dsp:cNvSpPr/>
      </dsp:nvSpPr>
      <dsp:spPr>
        <a:xfrm>
          <a:off x="0" y="420"/>
          <a:ext cx="2719704" cy="1640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300" kern="1200" dirty="0"/>
            <a:t>Law of Multiple Respons</a:t>
          </a:r>
        </a:p>
      </dsp:txBody>
      <dsp:txXfrm>
        <a:off x="80059" y="80479"/>
        <a:ext cx="2559586" cy="1479898"/>
      </dsp:txXfrm>
    </dsp:sp>
    <dsp:sp modelId="{ACE84C41-ED74-424B-AEB0-367E30F10D19}">
      <dsp:nvSpPr>
        <dsp:cNvPr id="0" name=""/>
        <dsp:cNvSpPr/>
      </dsp:nvSpPr>
      <dsp:spPr>
        <a:xfrm>
          <a:off x="2719704" y="1804438"/>
          <a:ext cx="4079557" cy="16400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Organisme akan melakukan aksi dalam satu situasi yang diberikan, sesuai dengan dan sikapnya untuk membuat respon tertentu/</a:t>
          </a:r>
        </a:p>
      </dsp:txBody>
      <dsp:txXfrm>
        <a:off x="2719704" y="2009440"/>
        <a:ext cx="3464551" cy="1230012"/>
      </dsp:txXfrm>
    </dsp:sp>
    <dsp:sp modelId="{3D9B6E1A-B176-438F-A199-E6DB0D9FE203}">
      <dsp:nvSpPr>
        <dsp:cNvPr id="0" name=""/>
        <dsp:cNvSpPr/>
      </dsp:nvSpPr>
      <dsp:spPr>
        <a:xfrm>
          <a:off x="0" y="1804438"/>
          <a:ext cx="2719704" cy="1640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300" kern="1200" dirty="0"/>
            <a:t>Law of Attitude</a:t>
          </a:r>
        </a:p>
      </dsp:txBody>
      <dsp:txXfrm>
        <a:off x="80059" y="1884497"/>
        <a:ext cx="2559586" cy="14798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8CDF0-991A-455E-9EBE-8634C30D8629}">
      <dsp:nvSpPr>
        <dsp:cNvPr id="0" name=""/>
        <dsp:cNvSpPr/>
      </dsp:nvSpPr>
      <dsp:spPr>
        <a:xfrm>
          <a:off x="2719704" y="420"/>
          <a:ext cx="4079557" cy="16400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Organisme dapat bereaksi secara selektif terhadap kemungkinan-kemungkinan yang ada dalam situasi tertentu.</a:t>
          </a:r>
        </a:p>
      </dsp:txBody>
      <dsp:txXfrm>
        <a:off x="2719704" y="205422"/>
        <a:ext cx="3464551" cy="1230012"/>
      </dsp:txXfrm>
    </dsp:sp>
    <dsp:sp modelId="{09CF5721-496C-4FEF-B459-D2A992FEF398}">
      <dsp:nvSpPr>
        <dsp:cNvPr id="0" name=""/>
        <dsp:cNvSpPr/>
      </dsp:nvSpPr>
      <dsp:spPr>
        <a:xfrm>
          <a:off x="0" y="420"/>
          <a:ext cx="2719704" cy="1640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300" kern="1200" dirty="0"/>
            <a:t>Law of Partial Activity</a:t>
          </a:r>
        </a:p>
      </dsp:txBody>
      <dsp:txXfrm>
        <a:off x="80059" y="80479"/>
        <a:ext cx="2559586" cy="1479898"/>
      </dsp:txXfrm>
    </dsp:sp>
    <dsp:sp modelId="{B709307B-B627-437B-A393-0EB551669E35}">
      <dsp:nvSpPr>
        <dsp:cNvPr id="0" name=""/>
        <dsp:cNvSpPr/>
      </dsp:nvSpPr>
      <dsp:spPr>
        <a:xfrm>
          <a:off x="2719704" y="1804438"/>
          <a:ext cx="4079557" cy="16400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900" kern="1200" dirty="0"/>
            <a:t>Bila organisme berhadapan dengan situasi baru, maka akan bereaksi pada situasi lalu yang pernah dihdapi.</a:t>
          </a:r>
        </a:p>
      </dsp:txBody>
      <dsp:txXfrm>
        <a:off x="2719704" y="2009440"/>
        <a:ext cx="3464551" cy="1230012"/>
      </dsp:txXfrm>
    </dsp:sp>
    <dsp:sp modelId="{315CA481-2D6C-4840-B1D5-B4CA81760947}">
      <dsp:nvSpPr>
        <dsp:cNvPr id="0" name=""/>
        <dsp:cNvSpPr/>
      </dsp:nvSpPr>
      <dsp:spPr>
        <a:xfrm>
          <a:off x="0" y="1804438"/>
          <a:ext cx="2719704" cy="1640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300" kern="1200" dirty="0"/>
            <a:t>Law of Response by Analogy</a:t>
          </a:r>
        </a:p>
      </dsp:txBody>
      <dsp:txXfrm>
        <a:off x="80059" y="1884497"/>
        <a:ext cx="2559586" cy="14798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683DA-B86C-4BC5-91B3-403D27A20505}">
      <dsp:nvSpPr>
        <dsp:cNvPr id="0" name=""/>
        <dsp:cNvSpPr/>
      </dsp:nvSpPr>
      <dsp:spPr>
        <a:xfrm>
          <a:off x="3143268" y="1044564"/>
          <a:ext cx="4793941" cy="24828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700" kern="1200" dirty="0"/>
            <a:t>Suatu respon yang dapat dipelajari dengan cara diasosiasikan dengan suatu situasi yang dihayati</a:t>
          </a:r>
        </a:p>
      </dsp:txBody>
      <dsp:txXfrm>
        <a:off x="3143268" y="1354923"/>
        <a:ext cx="3862865" cy="1862152"/>
      </dsp:txXfrm>
    </dsp:sp>
    <dsp:sp modelId="{DB93D092-29D5-4EDE-81F3-AABF74E9BEF5}">
      <dsp:nvSpPr>
        <dsp:cNvPr id="0" name=""/>
        <dsp:cNvSpPr/>
      </dsp:nvSpPr>
      <dsp:spPr>
        <a:xfrm>
          <a:off x="567028" y="357164"/>
          <a:ext cx="2576239" cy="385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Law of Assosiative Shifting</a:t>
          </a:r>
        </a:p>
      </dsp:txBody>
      <dsp:txXfrm>
        <a:off x="692790" y="482926"/>
        <a:ext cx="2324715" cy="36061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0E22B-187B-4FF9-B0AA-A9545603FE74}">
      <dsp:nvSpPr>
        <dsp:cNvPr id="0" name=""/>
        <dsp:cNvSpPr/>
      </dsp:nvSpPr>
      <dsp:spPr>
        <a:xfrm>
          <a:off x="0" y="7307"/>
          <a:ext cx="6799262" cy="14004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Hukum latihan ditinggalkan, mengapa?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Karena pengulangan semata-mata tidak memperkuat hubungan S-R, demikian juga hukum ketidakgunaan tidak melemahkan suatu hubungan S-R.</a:t>
          </a:r>
        </a:p>
      </dsp:txBody>
      <dsp:txXfrm>
        <a:off x="68366" y="75673"/>
        <a:ext cx="6662530" cy="1263757"/>
      </dsp:txXfrm>
    </dsp:sp>
    <dsp:sp modelId="{90696160-5FC1-4CFC-813A-293A4EDEFC85}">
      <dsp:nvSpPr>
        <dsp:cNvPr id="0" name=""/>
        <dsp:cNvSpPr/>
      </dsp:nvSpPr>
      <dsp:spPr>
        <a:xfrm>
          <a:off x="0" y="1407797"/>
          <a:ext cx="6799262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7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id-ID" sz="1500" kern="1200" dirty="0"/>
        </a:p>
      </dsp:txBody>
      <dsp:txXfrm>
        <a:off x="0" y="1407797"/>
        <a:ext cx="6799262" cy="314640"/>
      </dsp:txXfrm>
    </dsp:sp>
    <dsp:sp modelId="{2EE402C6-D6BA-42E0-A733-9E9D541C359A}">
      <dsp:nvSpPr>
        <dsp:cNvPr id="0" name=""/>
        <dsp:cNvSpPr/>
      </dsp:nvSpPr>
      <dsp:spPr>
        <a:xfrm>
          <a:off x="0" y="1722437"/>
          <a:ext cx="6799262" cy="14004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900" kern="1200" dirty="0"/>
            <a:t>Hukum efek direvisi : hadiah mempengaruhi hubungan S-R, sedangkan hukuman tidak mempengaruhi hbungan.</a:t>
          </a:r>
        </a:p>
      </dsp:txBody>
      <dsp:txXfrm>
        <a:off x="68366" y="1790803"/>
        <a:ext cx="6662530" cy="1263757"/>
      </dsp:txXfrm>
    </dsp:sp>
    <dsp:sp modelId="{52F6CB0A-7074-4262-9437-3153B1079588}">
      <dsp:nvSpPr>
        <dsp:cNvPr id="0" name=""/>
        <dsp:cNvSpPr/>
      </dsp:nvSpPr>
      <dsp:spPr>
        <a:xfrm>
          <a:off x="0" y="3122927"/>
          <a:ext cx="6799262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7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id-ID" sz="1500" kern="1200"/>
        </a:p>
      </dsp:txBody>
      <dsp:txXfrm>
        <a:off x="0" y="3122927"/>
        <a:ext cx="6799262" cy="314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B325A-25B7-4F1D-89F9-ED3D7257312E}" type="datetimeFigureOut">
              <a:rPr lang="en-ID" smtClean="0"/>
              <a:t>02/10/2026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E33CD-B236-4AB4-B0AC-F0559D65FFE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775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330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85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00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631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94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706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2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778CE86-875F-4587-BCF6-FA054AFC0D53}" type="datetime1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26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1518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28184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05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17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PSIKOLOGI PEMBELAJARAN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( </a:t>
            </a:r>
            <a:r>
              <a:rPr lang="en-US" sz="1800" dirty="0" err="1">
                <a:solidFill>
                  <a:schemeClr val="bg1"/>
                </a:solidFill>
              </a:rPr>
              <a:t>Pertemuan</a:t>
            </a:r>
            <a:r>
              <a:rPr lang="en-US" sz="1800" dirty="0">
                <a:solidFill>
                  <a:schemeClr val="bg1"/>
                </a:solidFill>
              </a:rPr>
              <a:t> 3)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</a:rPr>
              <a:t>Dr. </a:t>
            </a:r>
            <a:r>
              <a:rPr lang="en-US" sz="2000" b="1" dirty="0" err="1">
                <a:solidFill>
                  <a:schemeClr val="bg1"/>
                </a:solidFill>
              </a:rPr>
              <a:t>Hj</a:t>
            </a:r>
            <a:r>
              <a:rPr lang="en-US" sz="2000" b="1" dirty="0">
                <a:solidFill>
                  <a:schemeClr val="bg1"/>
                </a:solidFill>
              </a:rPr>
              <a:t>. </a:t>
            </a:r>
            <a:r>
              <a:rPr lang="en-US" sz="2000" b="1" dirty="0" err="1">
                <a:solidFill>
                  <a:schemeClr val="bg1"/>
                </a:solidFill>
              </a:rPr>
              <a:t>Nurhidaya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M.Si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Teori Belajar koneksionisme (Thorndike)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Edward L. Thorndike (1874-1949), adalah perintis psikologi hewan eksperimental. </a:t>
            </a:r>
          </a:p>
          <a:p>
            <a:r>
              <a:rPr lang="id-ID" dirty="0"/>
              <a:t>Monografnya </a:t>
            </a:r>
            <a:r>
              <a:rPr lang="id-ID" i="1" dirty="0"/>
              <a:t>Animal Intellegence</a:t>
            </a:r>
            <a:r>
              <a:rPr lang="id-ID" dirty="0"/>
              <a:t> (1898).</a:t>
            </a:r>
          </a:p>
          <a:p>
            <a:r>
              <a:rPr lang="id-ID" dirty="0"/>
              <a:t>Belajar menurut teori Thorndike, merupakan hubungan antara stimulus dan respons.</a:t>
            </a:r>
          </a:p>
          <a:p>
            <a:r>
              <a:rPr lang="id-ID" dirty="0"/>
              <a:t>Teori ini disebut juga</a:t>
            </a:r>
            <a:r>
              <a:rPr lang="id-ID" i="1" dirty="0"/>
              <a:t> Trial and </a:t>
            </a:r>
            <a:r>
              <a:rPr lang="id-ID" i="1"/>
              <a:t>Error Laerning                 </a:t>
            </a:r>
            <a:r>
              <a:rPr lang="id-ID"/>
              <a:t>( menyeleksi dan mengkoneksikan) </a:t>
            </a:r>
            <a:endParaRPr lang="id-ID" i="1" dirty="0"/>
          </a:p>
          <a:p>
            <a:r>
              <a:rPr lang="id-ID" dirty="0"/>
              <a:t>Sebagai objek penelitian belajar adalah menggunakan binatang (kucing).</a:t>
            </a:r>
          </a:p>
          <a:p>
            <a:r>
              <a:rPr lang="id-ID" dirty="0"/>
              <a:t>Apakah binatang itu memecahkan masalah dengan jalan brfikir/ melalui prose yang lebih mendasar ?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Proses Eksperimen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Membuat agar binatang lepas dari kurungannya samapi ketempat makanan.</a:t>
            </a:r>
          </a:p>
          <a:p>
            <a:pPr>
              <a:buNone/>
            </a:pPr>
            <a:endParaRPr lang="id-ID" dirty="0"/>
          </a:p>
          <a:p>
            <a:r>
              <a:rPr lang="id-ID" dirty="0"/>
              <a:t>Kucing dibiarkan lapar                      dikurung         (problem box)                         muncul perilaku </a:t>
            </a:r>
          </a:p>
          <a:p>
            <a:pPr>
              <a:buNone/>
            </a:pPr>
            <a:r>
              <a:rPr lang="id-ID" dirty="0"/>
              <a:t>            Mencakar, menubruk, menggaruk, menggigit </a:t>
            </a:r>
          </a:p>
          <a:p>
            <a:pPr>
              <a:buNone/>
            </a:pPr>
            <a:r>
              <a:rPr lang="id-ID" dirty="0"/>
              <a:t>                 akhirnya dapat menekan tombol tertentu sehingga pintu dapat terbuka                  makanan                </a:t>
            </a:r>
          </a:p>
          <a:p>
            <a:endParaRPr lang="id-ID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024562" y="3214686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881554" y="3571876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95472" y="4071942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66910" y="4572008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738942" y="5000636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Proses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WAKTU</a:t>
            </a:r>
          </a:p>
          <a:p>
            <a:pPr>
              <a:buNone/>
            </a:pPr>
            <a:r>
              <a:rPr lang="id-ID" dirty="0"/>
              <a:t>@ Percobaan I        : lama</a:t>
            </a:r>
          </a:p>
          <a:p>
            <a:pPr>
              <a:buNone/>
            </a:pPr>
            <a:r>
              <a:rPr lang="id-ID" dirty="0"/>
              <a:t>@ Percobaan II       : diulang maka waktu makin  singkat.</a:t>
            </a:r>
          </a:p>
          <a:p>
            <a:pPr>
              <a:buNone/>
            </a:pPr>
            <a:r>
              <a:rPr lang="id-ID" dirty="0"/>
              <a:t>Ada dua hal pokok yang mendorong timbulnya fenomena belajar :</a:t>
            </a:r>
          </a:p>
          <a:p>
            <a:pPr marL="514350" indent="-514350">
              <a:buAutoNum type="alphaLcPeriod"/>
            </a:pPr>
            <a:r>
              <a:rPr lang="id-ID" dirty="0"/>
              <a:t>Keadaan Kucing yang lapar (motivasi)</a:t>
            </a:r>
          </a:p>
          <a:p>
            <a:pPr marL="514350" indent="-514350">
              <a:buAutoNum type="alphaLcPeriod"/>
            </a:pPr>
            <a:r>
              <a:rPr lang="id-ID" dirty="0"/>
              <a:t>Tersedianya makanan di muka pintu (efek positif).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Proses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KESIMPULAN</a:t>
            </a:r>
          </a:p>
          <a:p>
            <a:pPr>
              <a:buNone/>
            </a:pPr>
            <a:endParaRPr lang="id-ID" dirty="0"/>
          </a:p>
          <a:p>
            <a:pPr>
              <a:buNone/>
            </a:pPr>
            <a:r>
              <a:rPr lang="id-ID" dirty="0"/>
              <a:t>@ Kucing sebenarnya tidak mengerti cara membebaskan diri dari kurungan tetapi belajar mencekam (mempertahankan) respons- respons yang salah.</a:t>
            </a:r>
          </a:p>
          <a:p>
            <a:pPr>
              <a:buNone/>
            </a:pPr>
            <a:endParaRPr lang="id-ID" dirty="0"/>
          </a:p>
          <a:p>
            <a:pPr>
              <a:buNone/>
            </a:pPr>
            <a:r>
              <a:rPr lang="id-ID" dirty="0"/>
              <a:t>@ Belajar bersifat incremental/ bertahap bukan insightful (langsung ke pengertian).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Pemikiran Proses Belajar Sebelum Tahun 1930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d-ID" dirty="0"/>
              <a:t>Dalam hukum-hukum belajar Thorndike </a:t>
            </a:r>
          </a:p>
          <a:p>
            <a:pPr>
              <a:buNone/>
            </a:pPr>
            <a:endParaRPr lang="id-ID" dirty="0"/>
          </a:p>
          <a:p>
            <a:pPr marL="514350" indent="-514350">
              <a:buNone/>
            </a:pPr>
            <a:r>
              <a:rPr lang="id-ID" dirty="0"/>
              <a:t>1. </a:t>
            </a:r>
            <a:r>
              <a:rPr lang="id-ID" i="1" dirty="0"/>
              <a:t>Law of Readiness </a:t>
            </a:r>
            <a:r>
              <a:rPr lang="id-ID" dirty="0"/>
              <a:t>(hukum kesiapan )</a:t>
            </a:r>
          </a:p>
          <a:p>
            <a:pPr>
              <a:buNone/>
            </a:pPr>
            <a:r>
              <a:rPr lang="id-ID" i="1"/>
              <a:t>    </a:t>
            </a:r>
            <a:r>
              <a:rPr lang="id-ID"/>
              <a:t>Artinya </a:t>
            </a:r>
            <a:r>
              <a:rPr lang="id-ID" dirty="0"/>
              <a:t>hukum kesiapan  untuk bertindak itu muncul, karena penyesuaian diri dengan alam dengan sekitarnya, yang akan memberi kepuasan. Apabila tidak memenuhi kesiapan bertindak, maka tidak akan memberi kepuasan.</a:t>
            </a:r>
          </a:p>
          <a:p>
            <a:pPr>
              <a:buNone/>
            </a:pPr>
            <a:r>
              <a:rPr lang="id-ID" dirty="0"/>
              <a:t>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Lanjut...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d-ID" dirty="0"/>
              <a:t>Ada tiga keadaan dalam hukum kesiapan ini :</a:t>
            </a:r>
          </a:p>
          <a:p>
            <a:pPr>
              <a:buNone/>
            </a:pPr>
            <a:r>
              <a:rPr lang="id-ID" dirty="0"/>
              <a:t>    a. Jika suatu unit konduksi sudah siap berkonduksi dengan unit tersebut akan membawa kepuasaan.</a:t>
            </a:r>
          </a:p>
          <a:p>
            <a:pPr>
              <a:buNone/>
            </a:pPr>
            <a:r>
              <a:rPr lang="id-ID" dirty="0"/>
              <a:t>    b. Unit konduksi yang sudah siap berkonduksi, jika tidak berkonduksi akan menibulakan ketidakpuasaan.</a:t>
            </a:r>
          </a:p>
          <a:p>
            <a:pPr>
              <a:buNone/>
            </a:pPr>
            <a:r>
              <a:rPr lang="id-ID" dirty="0"/>
              <a:t>    c. Apabila unit konduksi yang belum siap dipaksa berkonduksi, maka akan menimbulkan ketidakpuaasaan.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Lanjut...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d-ID" dirty="0"/>
              <a:t>2. </a:t>
            </a:r>
            <a:r>
              <a:rPr lang="id-ID" i="1" dirty="0"/>
              <a:t>Law of Exercise </a:t>
            </a:r>
            <a:r>
              <a:rPr lang="id-ID" dirty="0"/>
              <a:t>(hukum latihan)</a:t>
            </a:r>
          </a:p>
          <a:p>
            <a:pPr>
              <a:buNone/>
            </a:pPr>
            <a:r>
              <a:rPr lang="id-ID" dirty="0"/>
              <a:t>     Hukum latihan adalah pengaruh- pengaruh dari latihan. Jadi dalam hal ini, suatu hubungan menjadi kuat apabila sering berlatih, dan hubungan menjadi lemah atau hilang, apabila kurang atau tidak ada latihan.</a:t>
            </a:r>
          </a:p>
          <a:p>
            <a:pPr>
              <a:buNone/>
            </a:pPr>
            <a:r>
              <a:rPr lang="id-ID" dirty="0"/>
              <a:t>     a. Law of use </a:t>
            </a:r>
          </a:p>
          <a:p>
            <a:pPr>
              <a:buNone/>
            </a:pPr>
            <a:r>
              <a:rPr lang="id-ID" dirty="0"/>
              <a:t>          Koneksitas akan menjadi bertambah jika ada   latihan.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Lanjut...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d-ID" dirty="0"/>
              <a:t>         b. Law of disuse</a:t>
            </a:r>
          </a:p>
          <a:p>
            <a:pPr>
              <a:buNone/>
            </a:pPr>
            <a:r>
              <a:rPr lang="id-ID" dirty="0"/>
              <a:t>              Koneksitas menjadi bertambah lemah jika latihan/ penggunaan dihentikan.</a:t>
            </a:r>
          </a:p>
          <a:p>
            <a:pPr>
              <a:buNone/>
            </a:pPr>
            <a:r>
              <a:rPr lang="id-ID" dirty="0"/>
              <a:t>3. Law of Effect (hukum pengaruh)</a:t>
            </a:r>
          </a:p>
          <a:p>
            <a:pPr>
              <a:buNone/>
            </a:pPr>
            <a:r>
              <a:rPr lang="id-ID" dirty="0"/>
              <a:t>     Hukum pengaruh ini artinya adalah bahwa kekuatan yang diikuti dengan pengalaman yang memuaskan, cenderung ingin diulangi, sedangkan yang tidak mendatangkan kepuasan cenderung dilupakan.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Hukum Minor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700338" y="2490789"/>
          <a:ext cx="6799262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Lanjut...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700338" y="2490789"/>
          <a:ext cx="6799262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Lanjut...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38282" y="1571612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Pemikiran Proses Belajar Setelah Tahun 1930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700338" y="2490789"/>
          <a:ext cx="6799262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Implikasi dalam Pendidikan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/>
              <a:t>@ Mengajar yang baik adalah “tahu apa yang hendak diajarkan”.</a:t>
            </a:r>
          </a:p>
          <a:p>
            <a:pPr>
              <a:buNone/>
            </a:pPr>
            <a:r>
              <a:rPr lang="id-ID" dirty="0"/>
              <a:t>     Artinya :</a:t>
            </a:r>
          </a:p>
          <a:p>
            <a:pPr>
              <a:buNone/>
            </a:pPr>
            <a:r>
              <a:rPr lang="id-ID" dirty="0"/>
              <a:t>     # Tahu materi apa yang akan diberikan, respon apa yang diharapkan.</a:t>
            </a:r>
          </a:p>
          <a:p>
            <a:pPr>
              <a:buNone/>
            </a:pPr>
            <a:r>
              <a:rPr lang="id-ID" dirty="0"/>
              <a:t>     # Kapan harus memberi hadiah</a:t>
            </a:r>
          </a:p>
          <a:p>
            <a:pPr>
              <a:buNone/>
            </a:pPr>
            <a:r>
              <a:rPr lang="id-ID" dirty="0"/>
              <a:t>     # Pentingnya tujuan pendidikan.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Aturan-aturan Pengajaran Thorndike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 Perhatikan situasai murid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 Perhatikan respon apa yang diharapkan dari    situasi tersebut.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 Ciptakan hubungan respon yang baik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 Ciptakan suasana belajar yang menyenangkan.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314</TotalTime>
  <Words>667</Words>
  <Application>Microsoft Office PowerPoint</Application>
  <PresentationFormat>Widescreen</PresentationFormat>
  <Paragraphs>77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Gill Sans MT</vt:lpstr>
      <vt:lpstr>Gallery</vt:lpstr>
      <vt:lpstr>PSIKOLOGI PEMBELAJARAN ( Pertemuan 3)</vt:lpstr>
      <vt:lpstr>Teori Belajar koneksionisme (Thorndike)</vt:lpstr>
      <vt:lpstr>Proses Eksperimen</vt:lpstr>
      <vt:lpstr>Proses</vt:lpstr>
      <vt:lpstr>Proses</vt:lpstr>
      <vt:lpstr>Pemikiran Proses Belajar Sebelum Tahun 1930</vt:lpstr>
      <vt:lpstr>Lanjut...</vt:lpstr>
      <vt:lpstr>Lanjut...</vt:lpstr>
      <vt:lpstr>Lanjut...</vt:lpstr>
      <vt:lpstr>Hukum Minor</vt:lpstr>
      <vt:lpstr>Lanjut...</vt:lpstr>
      <vt:lpstr>Lanjut...</vt:lpstr>
      <vt:lpstr>Pemikiran Proses Belajar Setelah Tahun 1930</vt:lpstr>
      <vt:lpstr>Implikasi dalam Pendidikan </vt:lpstr>
      <vt:lpstr>Aturan-aturan Pengajaran Thorndike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PEMBELAJARAN ( Pertemuan 2)</dc:title>
  <dc:creator>Nur Hidayah</dc:creator>
  <cp:lastModifiedBy>Nur Hidayah</cp:lastModifiedBy>
  <cp:revision>22</cp:revision>
  <dcterms:created xsi:type="dcterms:W3CDTF">2022-03-13T12:47:47Z</dcterms:created>
  <dcterms:modified xsi:type="dcterms:W3CDTF">2026-10-02T01:53:50Z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